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2918400" cy="43891200"/>
  <p:notesSz cx="6858000" cy="9144000"/>
  <p:custDataLst>
    <p:tags r:id="rId4"/>
  </p:custDataLst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713"/>
    <a:srgbClr val="FFFDFB"/>
    <a:srgbClr val="FFF2E5"/>
    <a:srgbClr val="FFFDEB"/>
    <a:srgbClr val="FFF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17" autoAdjust="0"/>
  </p:normalViewPr>
  <p:slideViewPr>
    <p:cSldViewPr>
      <p:cViewPr>
        <p:scale>
          <a:sx n="14" d="100"/>
          <a:sy n="14" d="100"/>
        </p:scale>
        <p:origin x="-2362" y="-58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68C8-5863-4F19-ADCA-759ED0C2E24B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DF13-917A-4049-9D38-EFA8146ED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30"/>
            <a:ext cx="27980640" cy="9408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78" y="2346965"/>
            <a:ext cx="5554982" cy="49926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3" y="2346965"/>
            <a:ext cx="16116302" cy="49926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161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2969"/>
            <a:ext cx="27980640" cy="9601195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2" y="13655043"/>
            <a:ext cx="10835640" cy="38618165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2" y="13655043"/>
            <a:ext cx="10835640" cy="38618165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9824722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13919199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4" y="9824722"/>
            <a:ext cx="14550389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4" y="13919199"/>
            <a:ext cx="14550389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1"/>
            <a:ext cx="10829928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1" y="1747524"/>
            <a:ext cx="18402302" cy="37459925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4"/>
            <a:ext cx="10829928" cy="30022805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3"/>
            <a:ext cx="19751040" cy="3627125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59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8"/>
            <a:ext cx="19751040" cy="5151115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9"/>
            <a:ext cx="29626560" cy="2896616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6"/>
            <a:ext cx="7680960" cy="2336799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E9CA-B0BD-43C9-961E-1A5598877783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6"/>
            <a:ext cx="10424160" cy="2336799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6"/>
            <a:ext cx="7680960" cy="2336799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D80D-A00D-4CD9-83E6-0D2919FC1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7053" y="457200"/>
            <a:ext cx="31927800" cy="42976800"/>
          </a:xfrm>
          <a:prstGeom prst="rect">
            <a:avLst/>
          </a:prstGeom>
          <a:noFill/>
          <a:ln w="50800">
            <a:solidFill>
              <a:srgbClr val="136713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495800"/>
            <a:ext cx="310896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38912" tIns="219456" rIns="438912" bIns="219456" rtlCol="0">
            <a:noAutofit/>
          </a:bodyPr>
          <a:lstStyle/>
          <a:p>
            <a:pPr algn="ctr"/>
            <a:r>
              <a:rPr lang="en-GB" dirty="0" smtClean="0"/>
              <a:t>Empowering </a:t>
            </a:r>
            <a:r>
              <a:rPr lang="en-GB" dirty="0"/>
              <a:t>Nurses in Latin America and the Caribbean via Online Nursing Leadership Course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7353300"/>
            <a:ext cx="30860999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38912" tIns="219456" rIns="438912" bIns="219456" rtlCol="0">
            <a:noAutofit/>
          </a:bodyPr>
          <a:lstStyle/>
          <a:p>
            <a:pPr algn="ctr"/>
            <a:r>
              <a:rPr lang="es-CL" sz="7200" dirty="0"/>
              <a:t>Ortega, J., Hooshmand, M., Padron, M., Cassiani, S. &amp; Peragallo, N.</a:t>
            </a:r>
            <a:endParaRPr lang="en-US" sz="7200" dirty="0"/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461682" y="11124599"/>
            <a:ext cx="20569518" cy="510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wrap="square" lIns="438912" tIns="219456" rIns="438912" bIns="219456" rtlCol="0">
            <a:noAutofit/>
          </a:bodyPr>
          <a:lstStyle/>
          <a:p>
            <a:r>
              <a:rPr lang="en-US" sz="7200" b="1" dirty="0" smtClean="0"/>
              <a:t>Background:</a:t>
            </a:r>
            <a:endParaRPr lang="en-US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800" dirty="0"/>
              <a:t>Development of leadership capacities in nursing workforce of the Americas is essential to achieving Universal Health in the region </a:t>
            </a:r>
          </a:p>
          <a:p>
            <a:endParaRPr lang="en-US" sz="6600" dirty="0" smtClean="0"/>
          </a:p>
          <a:p>
            <a:endParaRPr lang="en-US" sz="6600" dirty="0" smtClean="0"/>
          </a:p>
          <a:p>
            <a:endParaRPr lang="en-US" sz="6700" dirty="0" smtClean="0"/>
          </a:p>
          <a:p>
            <a:endParaRPr lang="en-US" sz="6700" dirty="0" smtClean="0"/>
          </a:p>
          <a:p>
            <a:endParaRPr lang="en-US" sz="6700" dirty="0" smtClean="0"/>
          </a:p>
          <a:p>
            <a:endParaRPr lang="en-US" sz="6700" dirty="0" smtClean="0"/>
          </a:p>
          <a:p>
            <a:endParaRPr lang="en-US" sz="6700" dirty="0" smtClean="0"/>
          </a:p>
          <a:p>
            <a:endParaRPr lang="en-US" sz="6700" dirty="0" smtClean="0"/>
          </a:p>
          <a:p>
            <a:endParaRPr lang="en-US" sz="6700" dirty="0" smtClean="0"/>
          </a:p>
          <a:p>
            <a:endParaRPr lang="en-US" sz="6700" dirty="0" smtClean="0"/>
          </a:p>
          <a:p>
            <a:r>
              <a:rPr lang="en-US" sz="67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6700" dirty="0" smtClean="0"/>
          </a:p>
          <a:p>
            <a:pPr>
              <a:buFont typeface="Arial" pitchFamily="34" charset="0"/>
              <a:buChar char="•"/>
            </a:pPr>
            <a:endParaRPr lang="en-US" sz="6700" dirty="0"/>
          </a:p>
        </p:txBody>
      </p:sp>
      <p:sp>
        <p:nvSpPr>
          <p:cNvPr id="10" name="TextBox 9"/>
          <p:cNvSpPr txBox="1"/>
          <p:nvPr/>
        </p:nvSpPr>
        <p:spPr>
          <a:xfrm>
            <a:off x="461682" y="16763999"/>
            <a:ext cx="20569518" cy="7620001"/>
          </a:xfrm>
          <a:prstGeom prst="rect">
            <a:avLst/>
          </a:prstGeom>
          <a:solidFill>
            <a:srgbClr val="FDEADA"/>
          </a:solidFill>
          <a:ln w="15875">
            <a:solidFill>
              <a:schemeClr val="accent6"/>
            </a:solidFill>
          </a:ln>
        </p:spPr>
        <p:txBody>
          <a:bodyPr wrap="square" lIns="438912" tIns="219456" rIns="438912" bIns="219456" rtlCol="0">
            <a:noAutofit/>
          </a:bodyPr>
          <a:lstStyle/>
          <a:p>
            <a:r>
              <a:rPr lang="en-US" sz="7200" b="1" dirty="0" smtClean="0"/>
              <a:t>Methods: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800" dirty="0"/>
              <a:t>Online self-learning nursing leadership course consisting of 8 modules over 12 week period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800" dirty="0" smtClean="0"/>
              <a:t>Each participant required to complete a diagnostic pre and post-test assessing knowledge of course content as well as a post-course evaluation module</a:t>
            </a:r>
            <a:endParaRPr lang="en-US" sz="6800" dirty="0" smtClean="0"/>
          </a:p>
          <a:p>
            <a:endParaRPr lang="en-US" sz="6600" b="1" dirty="0" smtClean="0"/>
          </a:p>
          <a:p>
            <a:pPr algn="ctr"/>
            <a:endParaRPr lang="en-US" sz="6600" b="1" baseline="-25000" dirty="0" smtClean="0"/>
          </a:p>
          <a:p>
            <a:pPr algn="ctr"/>
            <a:endParaRPr lang="en-US" sz="6600" b="1" baseline="-25000" dirty="0" smtClean="0"/>
          </a:p>
          <a:p>
            <a:pPr algn="ctr"/>
            <a:endParaRPr lang="en-US" sz="6600" b="1" baseline="-25000" dirty="0" smtClean="0"/>
          </a:p>
          <a:p>
            <a:pPr algn="ctr"/>
            <a:endParaRPr lang="en-US" sz="6600" b="1" baseline="-25000" dirty="0" smtClean="0"/>
          </a:p>
          <a:p>
            <a:pPr algn="ctr"/>
            <a:endParaRPr lang="en-US" sz="6600" b="1" baseline="-25000" dirty="0" smtClean="0"/>
          </a:p>
          <a:p>
            <a:pPr algn="ctr"/>
            <a:endParaRPr lang="en-US" sz="6600" b="1" baseline="-25000" dirty="0" smtClean="0"/>
          </a:p>
          <a:p>
            <a:pPr algn="ctr"/>
            <a:endParaRPr lang="en-US" sz="6600" b="1" baseline="-25000" dirty="0" smtClean="0"/>
          </a:p>
          <a:p>
            <a:pPr algn="ctr"/>
            <a:endParaRPr lang="en-US" sz="67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3" y="10241281"/>
            <a:ext cx="886461" cy="1766637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681" y="24841199"/>
            <a:ext cx="13940119" cy="11430001"/>
          </a:xfrm>
          <a:prstGeom prst="rect">
            <a:avLst/>
          </a:prstGeom>
          <a:solidFill>
            <a:srgbClr val="FDEADA"/>
          </a:solidFill>
          <a:ln w="15875">
            <a:solidFill>
              <a:schemeClr val="accent6"/>
            </a:solidFill>
          </a:ln>
        </p:spPr>
        <p:txBody>
          <a:bodyPr wrap="square" lIns="438912" tIns="219456" rIns="438912" bIns="219456" rtlCol="0">
            <a:noAutofit/>
          </a:bodyPr>
          <a:lstStyle/>
          <a:p>
            <a:r>
              <a:rPr lang="en-US" sz="7200" b="1" dirty="0" smtClean="0"/>
              <a:t>Results: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800" dirty="0" smtClean="0"/>
              <a:t>58  </a:t>
            </a:r>
            <a:r>
              <a:rPr lang="en-GB" sz="6800" dirty="0"/>
              <a:t>participants from 24 </a:t>
            </a:r>
            <a:r>
              <a:rPr lang="en-GB" sz="6800" dirty="0" smtClean="0"/>
              <a:t>countries enrolled in the course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800" dirty="0" smtClean="0"/>
              <a:t>83% </a:t>
            </a:r>
            <a:r>
              <a:rPr lang="en-GB" sz="6800" dirty="0"/>
              <a:t>completed </a:t>
            </a:r>
            <a:r>
              <a:rPr lang="en-GB" sz="6800" dirty="0" smtClean="0"/>
              <a:t>the course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800" dirty="0" smtClean="0"/>
              <a:t>95%</a:t>
            </a:r>
            <a:r>
              <a:rPr lang="en-GB" sz="6800" b="1" dirty="0" smtClean="0"/>
              <a:t> </a:t>
            </a:r>
            <a:r>
              <a:rPr lang="en-GB" sz="6800" dirty="0"/>
              <a:t>”strongly agreed” or “agreed” that course material was relevant to their professional </a:t>
            </a:r>
            <a:r>
              <a:rPr lang="en-GB" sz="6800" dirty="0" smtClean="0"/>
              <a:t>development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800" dirty="0" smtClean="0"/>
              <a:t>Demand exceeded course enrolment capacity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800" dirty="0"/>
              <a:t>K</a:t>
            </a:r>
            <a:r>
              <a:rPr lang="en-GB" sz="6800" dirty="0" smtClean="0"/>
              <a:t>nowledge increased post-course</a:t>
            </a:r>
            <a:endParaRPr lang="en-GB" sz="6800" dirty="0"/>
          </a:p>
          <a:p>
            <a:endParaRPr lang="en-US" sz="7200" b="1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7200" b="1" baseline="-25000" dirty="0" smtClean="0"/>
          </a:p>
          <a:p>
            <a:pPr algn="ctr"/>
            <a:endParaRPr lang="en-US" sz="67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461682" y="36652200"/>
            <a:ext cx="31638689" cy="6763871"/>
          </a:xfrm>
          <a:prstGeom prst="rect">
            <a:avLst/>
          </a:prstGeom>
          <a:solidFill>
            <a:srgbClr val="FDEADA"/>
          </a:solidFill>
          <a:ln w="15875">
            <a:solidFill>
              <a:schemeClr val="accent6"/>
            </a:solidFill>
          </a:ln>
        </p:spPr>
        <p:txBody>
          <a:bodyPr wrap="square" lIns="438912" tIns="219456" rIns="438912" bIns="219456" rtlCol="0">
            <a:noAutofit/>
          </a:bodyPr>
          <a:lstStyle/>
          <a:p>
            <a:r>
              <a:rPr lang="en-US" sz="6600" b="1" dirty="0" smtClean="0"/>
              <a:t>Conclusions:</a:t>
            </a:r>
          </a:p>
          <a:p>
            <a:pPr marL="3051810" lvl="1" indent="-857250">
              <a:buFont typeface="Arial" panose="020B0604020202020204" pitchFamily="34" charset="0"/>
              <a:buChar char="•"/>
            </a:pPr>
            <a:r>
              <a:rPr lang="en-US" sz="6800" dirty="0"/>
              <a:t>Evaluations demonstrate positive satisfaction overall</a:t>
            </a:r>
          </a:p>
          <a:p>
            <a:pPr marL="3051810" lvl="1" indent="-857250">
              <a:buFont typeface="Arial" panose="020B0604020202020204" pitchFamily="34" charset="0"/>
              <a:buChar char="•"/>
            </a:pPr>
            <a:r>
              <a:rPr lang="en-US" sz="6800" dirty="0"/>
              <a:t>Pre and post test results indicate increased knowledge </a:t>
            </a:r>
            <a:r>
              <a:rPr lang="en-US" sz="6800" dirty="0" smtClean="0"/>
              <a:t>after course completion</a:t>
            </a:r>
          </a:p>
          <a:p>
            <a:pPr marL="3051810" lvl="1" indent="-857250">
              <a:buFont typeface="Arial" panose="020B0604020202020204" pitchFamily="34" charset="0"/>
              <a:buChar char="•"/>
            </a:pPr>
            <a:r>
              <a:rPr lang="en-US" sz="6800" dirty="0" smtClean="0"/>
              <a:t>Need </a:t>
            </a:r>
            <a:r>
              <a:rPr lang="en-US" sz="6800" dirty="0"/>
              <a:t>for continued collaboration </a:t>
            </a:r>
            <a:r>
              <a:rPr lang="en-US" sz="6800" dirty="0" smtClean="0"/>
              <a:t>with Caribbean region and beyond to expand availability and address further educational needs of the healthcare workforce. </a:t>
            </a:r>
            <a:endParaRPr lang="en-US" sz="6800" b="1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800" baseline="-25000" dirty="0" smtClean="0"/>
          </a:p>
          <a:p>
            <a:pPr marL="1371600" indent="-1371600"/>
            <a:endParaRPr lang="en-US" sz="6700" baseline="-25000" dirty="0"/>
          </a:p>
        </p:txBody>
      </p:sp>
      <p:pic>
        <p:nvPicPr>
          <p:cNvPr id="3" name="Picture 2" descr="C:\Documents and Settings\dbarbon\Desktop\Logos\SONHS Logo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990600"/>
            <a:ext cx="8229599" cy="336041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90700" y="9299987"/>
            <a:ext cx="292608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38912" tIns="219456" rIns="438912" bIns="219456" rtlCol="0">
            <a:noAutofit/>
          </a:bodyPr>
          <a:lstStyle/>
          <a:p>
            <a:pPr algn="ctr"/>
            <a:r>
              <a:rPr lang="en-US" sz="5400" dirty="0" smtClean="0"/>
              <a:t>University of Miami School of Nursing and Health Studies  &amp; Pan American Health Organization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24841199"/>
            <a:ext cx="17698571" cy="114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ortega\AppData\Local\Microsoft\Windows\Temporary Internet Files\Content.Outlook\EOZFBM4L\Ortega_LeadershipModule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0" y="11124601"/>
            <a:ext cx="10896600" cy="132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190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v.mitrani</dc:creator>
  <cp:lastModifiedBy>Padron, Maria</cp:lastModifiedBy>
  <cp:revision>47</cp:revision>
  <dcterms:created xsi:type="dcterms:W3CDTF">2012-05-05T20:23:33Z</dcterms:created>
  <dcterms:modified xsi:type="dcterms:W3CDTF">2017-10-19T18:08:41Z</dcterms:modified>
</cp:coreProperties>
</file>